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lice Bold" charset="1" panose="00000500000000000000"/>
      <p:regular r:id="rId22"/>
    </p:embeddedFont>
    <p:embeddedFont>
      <p:font typeface="Alice" charset="1" panose="00000500000000000000"/>
      <p:regular r:id="rId23"/>
    </p:embeddedFont>
    <p:embeddedFont>
      <p:font typeface="Montserrat Bold" charset="1" panose="00000800000000000000"/>
      <p:regular r:id="rId24"/>
    </p:embeddedFont>
    <p:embeddedFont>
      <p:font typeface="Playfair Display Bold" charset="1" panose="00000000000000000000"/>
      <p:regular r:id="rId25"/>
    </p:embeddedFont>
    <p:embeddedFont>
      <p:font typeface="Brittany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0167" y="5556048"/>
            <a:ext cx="6305519" cy="4356541"/>
          </a:xfrm>
          <a:custGeom>
            <a:avLst/>
            <a:gdLst/>
            <a:ahLst/>
            <a:cxnLst/>
            <a:rect r="r" b="b" t="t" l="l"/>
            <a:pathLst>
              <a:path h="4356541" w="6305519">
                <a:moveTo>
                  <a:pt x="0" y="0"/>
                </a:moveTo>
                <a:lnTo>
                  <a:pt x="6305519" y="0"/>
                </a:lnTo>
                <a:lnTo>
                  <a:pt x="6305519" y="4356540"/>
                </a:lnTo>
                <a:lnTo>
                  <a:pt x="0" y="435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101" y="5356352"/>
            <a:ext cx="11862415" cy="490369"/>
            <a:chOff x="0" y="0"/>
            <a:chExt cx="3124258" cy="129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4258" cy="129151"/>
            </a:xfrm>
            <a:custGeom>
              <a:avLst/>
              <a:gdLst/>
              <a:ahLst/>
              <a:cxnLst/>
              <a:rect r="r" b="b" t="t" l="l"/>
              <a:pathLst>
                <a:path h="129151" w="3124258">
                  <a:moveTo>
                    <a:pt x="0" y="0"/>
                  </a:moveTo>
                  <a:lnTo>
                    <a:pt x="3124258" y="0"/>
                  </a:lnTo>
                  <a:lnTo>
                    <a:pt x="3124258" y="129151"/>
                  </a:lnTo>
                  <a:lnTo>
                    <a:pt x="0" y="129151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24258" cy="176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289" y="6905497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6553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04576" y="830263"/>
            <a:ext cx="20167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101" y="345170"/>
            <a:ext cx="13833823" cy="55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6"/>
              </a:lnSpc>
            </a:pPr>
            <a:r>
              <a:rPr lang="en-US" sz="10866" spc="-325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Trading &amp; Investment Performance Analytics System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289" y="8151339"/>
            <a:ext cx="4841735" cy="52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2966">
                <a:solidFill>
                  <a:srgbClr val="4074BA"/>
                </a:solidFill>
                <a:latin typeface="Alice"/>
                <a:ea typeface="Alice"/>
                <a:cs typeface="Alice"/>
                <a:sym typeface="Alice"/>
              </a:rPr>
              <a:t>- Rayapudi Rithika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289" y="2273472"/>
            <a:ext cx="10213978" cy="360638"/>
            <a:chOff x="0" y="0"/>
            <a:chExt cx="3118526" cy="110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8526" cy="110110"/>
            </a:xfrm>
            <a:custGeom>
              <a:avLst/>
              <a:gdLst/>
              <a:ahLst/>
              <a:cxnLst/>
              <a:rect r="r" b="b" t="t" l="l"/>
              <a:pathLst>
                <a:path h="110110" w="3118526">
                  <a:moveTo>
                    <a:pt x="0" y="0"/>
                  </a:moveTo>
                  <a:lnTo>
                    <a:pt x="3118526" y="0"/>
                  </a:lnTo>
                  <a:lnTo>
                    <a:pt x="3118526" y="110110"/>
                  </a:lnTo>
                  <a:lnTo>
                    <a:pt x="0" y="11011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18526" cy="15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98790" y="780067"/>
            <a:ext cx="4206743" cy="9194739"/>
          </a:xfrm>
          <a:custGeom>
            <a:avLst/>
            <a:gdLst/>
            <a:ahLst/>
            <a:cxnLst/>
            <a:rect r="r" b="b" t="t" l="l"/>
            <a:pathLst>
              <a:path h="9194739" w="4206743">
                <a:moveTo>
                  <a:pt x="0" y="0"/>
                </a:moveTo>
                <a:lnTo>
                  <a:pt x="4206743" y="0"/>
                </a:lnTo>
                <a:lnTo>
                  <a:pt x="4206743" y="9194739"/>
                </a:lnTo>
                <a:lnTo>
                  <a:pt x="0" y="9194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45" t="-9146" r="-39684" b="-156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289" y="661540"/>
            <a:ext cx="12063074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 Automation &amp; 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85" y="3591566"/>
            <a:ext cx="10467083" cy="552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DAG orchestrates the entire pipeline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Tasks include: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 ingestion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 transformation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old analytics execution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Airfl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ow provides: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Sch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eduling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Depe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ndency management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Retries and failure handling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Execution logs for monitoring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69625" y="2127351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4166" y="3166967"/>
            <a:ext cx="5797656" cy="4184854"/>
          </a:xfrm>
          <a:custGeom>
            <a:avLst/>
            <a:gdLst/>
            <a:ahLst/>
            <a:cxnLst/>
            <a:rect r="r" b="b" t="t" l="l"/>
            <a:pathLst>
              <a:path h="4184854" w="5797656">
                <a:moveTo>
                  <a:pt x="0" y="0"/>
                </a:moveTo>
                <a:lnTo>
                  <a:pt x="5797656" y="0"/>
                </a:lnTo>
                <a:lnTo>
                  <a:pt x="5797656" y="4184854"/>
                </a:lnTo>
                <a:lnTo>
                  <a:pt x="0" y="418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9625" y="496432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 &amp; Reporting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51822" y="3647707"/>
            <a:ext cx="11936178" cy="458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dashboards are built on gold-layer datasets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Dashboards provide insights into: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ock trends and returns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allocation and pe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rf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ormanc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Trading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activity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Risk and market indicators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Visuals are designed for clarity and business interpretation</a:t>
            </a:r>
          </a:p>
          <a:p>
            <a:pPr algn="just">
              <a:lnSpc>
                <a:spcPts val="454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3762"/>
            <a:ext cx="7611539" cy="4262462"/>
          </a:xfrm>
          <a:custGeom>
            <a:avLst/>
            <a:gdLst/>
            <a:ahLst/>
            <a:cxnLst/>
            <a:rect r="r" b="b" t="t" l="l"/>
            <a:pathLst>
              <a:path h="4262462" w="7611539">
                <a:moveTo>
                  <a:pt x="0" y="0"/>
                </a:moveTo>
                <a:lnTo>
                  <a:pt x="7611539" y="0"/>
                </a:lnTo>
                <a:lnTo>
                  <a:pt x="7611539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1180" y="2305677"/>
            <a:ext cx="7608120" cy="4260547"/>
          </a:xfrm>
          <a:custGeom>
            <a:avLst/>
            <a:gdLst/>
            <a:ahLst/>
            <a:cxnLst/>
            <a:rect r="r" b="b" t="t" l="l"/>
            <a:pathLst>
              <a:path h="4260547" w="7608120">
                <a:moveTo>
                  <a:pt x="0" y="0"/>
                </a:moveTo>
                <a:lnTo>
                  <a:pt x="7608120" y="0"/>
                </a:lnTo>
                <a:lnTo>
                  <a:pt x="7608120" y="4260547"/>
                </a:lnTo>
                <a:lnTo>
                  <a:pt x="0" y="426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254" y="7147249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Stock Market Performance Overview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Provides a consolidated view of stock price trends, cumulative returns, and trading activity across selected stocks to understand overall market behaviour.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1180" y="7134673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Portfolio &amp; Trading Activity Analysis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Analyzes portfolio allocation, buy vs sell distribution, and trading frequency to evaluate investment behavior and transaction patterns.</a:t>
            </a:r>
          </a:p>
          <a:p>
            <a:pPr algn="just">
              <a:lnSpc>
                <a:spcPts val="407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64713" y="2461248"/>
            <a:ext cx="7594587" cy="4262462"/>
          </a:xfrm>
          <a:custGeom>
            <a:avLst/>
            <a:gdLst/>
            <a:ahLst/>
            <a:cxnLst/>
            <a:rect r="r" b="b" t="t" l="l"/>
            <a:pathLst>
              <a:path h="4262462" w="7594587">
                <a:moveTo>
                  <a:pt x="0" y="0"/>
                </a:moveTo>
                <a:lnTo>
                  <a:pt x="7594587" y="0"/>
                </a:lnTo>
                <a:lnTo>
                  <a:pt x="7594587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9175" y="2461248"/>
            <a:ext cx="7611539" cy="4233918"/>
          </a:xfrm>
          <a:custGeom>
            <a:avLst/>
            <a:gdLst/>
            <a:ahLst/>
            <a:cxnLst/>
            <a:rect r="r" b="b" t="t" l="l"/>
            <a:pathLst>
              <a:path h="4233918" w="7611539">
                <a:moveTo>
                  <a:pt x="0" y="0"/>
                </a:moveTo>
                <a:lnTo>
                  <a:pt x="7611539" y="0"/>
                </a:lnTo>
                <a:lnTo>
                  <a:pt x="7611539" y="4233919"/>
                </a:lnTo>
                <a:lnTo>
                  <a:pt x="0" y="423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17705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Profitability &amp; Portfolio Health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Highlights portfolio profit or loss, invested versus market value trends, and overall portfolio health across stocks.</a:t>
            </a:r>
          </a:p>
          <a:p>
            <a:pPr algn="just">
              <a:lnSpc>
                <a:spcPts val="40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58350" y="7217705"/>
            <a:ext cx="8140746" cy="25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Risk &amp; Sub-Sector Performance Insights</a:t>
            </a:r>
          </a:p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Compares risk, return, and cumulative performance across sub-sectors to identify stable and high-risk investment areas</a:t>
            </a:r>
          </a:p>
          <a:p>
            <a:pPr algn="just">
              <a:lnSpc>
                <a:spcPts val="407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873" y="1397025"/>
            <a:ext cx="6672595" cy="585165"/>
            <a:chOff x="0" y="0"/>
            <a:chExt cx="2037273" cy="178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273" cy="178662"/>
            </a:xfrm>
            <a:custGeom>
              <a:avLst/>
              <a:gdLst/>
              <a:ahLst/>
              <a:cxnLst/>
              <a:rect r="r" b="b" t="t" l="l"/>
              <a:pathLst>
                <a:path h="178662" w="2037273">
                  <a:moveTo>
                    <a:pt x="0" y="0"/>
                  </a:moveTo>
                  <a:lnTo>
                    <a:pt x="2037273" y="0"/>
                  </a:lnTo>
                  <a:lnTo>
                    <a:pt x="2037273" y="178662"/>
                  </a:lnTo>
                  <a:lnTo>
                    <a:pt x="0" y="178662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37273" cy="226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45906" y="2729827"/>
            <a:ext cx="6984919" cy="4597346"/>
          </a:xfrm>
          <a:custGeom>
            <a:avLst/>
            <a:gdLst/>
            <a:ahLst/>
            <a:cxnLst/>
            <a:rect r="r" b="b" t="t" l="l"/>
            <a:pathLst>
              <a:path h="4597346" w="6984919">
                <a:moveTo>
                  <a:pt x="0" y="0"/>
                </a:moveTo>
                <a:lnTo>
                  <a:pt x="6984919" y="0"/>
                </a:lnTo>
                <a:lnTo>
                  <a:pt x="6984919" y="4597346"/>
                </a:lnTo>
                <a:lnTo>
                  <a:pt x="0" y="459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3873" y="924954"/>
            <a:ext cx="7503918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5648" y="2278342"/>
            <a:ext cx="10378852" cy="697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This project demonstrates a complete end-to-end analytics system for stock trading and investment performance analysis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stock price and portfolio transaction data are systematically transformed into analytics-ready datasets using a layered pipeline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Medallion Architecture ensures clear separation between ingestion, cleaning, and analytical processing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enables automated, repeatable, and monitored execution of the pipeline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dashboards convert processed data into actionable insights related to market trends, portfolio health, returns, and risk</a:t>
            </a: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873" y="1397025"/>
            <a:ext cx="6672595" cy="585165"/>
            <a:chOff x="0" y="0"/>
            <a:chExt cx="2037273" cy="178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7273" cy="178662"/>
            </a:xfrm>
            <a:custGeom>
              <a:avLst/>
              <a:gdLst/>
              <a:ahLst/>
              <a:cxnLst/>
              <a:rect r="r" b="b" t="t" l="l"/>
              <a:pathLst>
                <a:path h="178662" w="2037273">
                  <a:moveTo>
                    <a:pt x="0" y="0"/>
                  </a:moveTo>
                  <a:lnTo>
                    <a:pt x="2037273" y="0"/>
                  </a:lnTo>
                  <a:lnTo>
                    <a:pt x="2037273" y="178662"/>
                  </a:lnTo>
                  <a:lnTo>
                    <a:pt x="0" y="178662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37273" cy="226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3873" y="924954"/>
            <a:ext cx="7503918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3873" y="2368568"/>
            <a:ext cx="10378852" cy="398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Integration of real-time market data APIs for near real-time analytics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Expansion to include additional stocks, indices, or asse</a:t>
            </a: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 classes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Predictive analytics using machine learning models for return forecasting</a:t>
            </a:r>
          </a:p>
          <a:p>
            <a:pPr algn="just" marL="608942" indent="-304471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Deployment on cloud-native data platforms</a:t>
            </a:r>
          </a:p>
          <a:p>
            <a:pPr algn="just">
              <a:lnSpc>
                <a:spcPts val="394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86449" y="1982190"/>
            <a:ext cx="6441510" cy="4954107"/>
          </a:xfrm>
          <a:custGeom>
            <a:avLst/>
            <a:gdLst/>
            <a:ahLst/>
            <a:cxnLst/>
            <a:rect r="r" b="b" t="t" l="l"/>
            <a:pathLst>
              <a:path h="4954107" w="6441510">
                <a:moveTo>
                  <a:pt x="0" y="0"/>
                </a:moveTo>
                <a:lnTo>
                  <a:pt x="6441510" y="0"/>
                </a:lnTo>
                <a:lnTo>
                  <a:pt x="6441510" y="4954107"/>
                </a:lnTo>
                <a:lnTo>
                  <a:pt x="0" y="4954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2598" y="3152114"/>
            <a:ext cx="8062804" cy="21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4"/>
              </a:lnSpc>
              <a:spcBef>
                <a:spcPct val="0"/>
              </a:spcBef>
            </a:pPr>
            <a:r>
              <a:rPr lang="en-US" sz="12767">
                <a:solidFill>
                  <a:srgbClr val="262262"/>
                </a:solidFill>
                <a:latin typeface="Brittany"/>
                <a:ea typeface="Brittany"/>
                <a:cs typeface="Brittany"/>
                <a:sym typeface="Brittan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912" y="2107888"/>
            <a:ext cx="4990405" cy="558558"/>
            <a:chOff x="0" y="0"/>
            <a:chExt cx="1523668" cy="170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3668" cy="170539"/>
            </a:xfrm>
            <a:custGeom>
              <a:avLst/>
              <a:gdLst/>
              <a:ahLst/>
              <a:cxnLst/>
              <a:rect r="r" b="b" t="t" l="l"/>
              <a:pathLst>
                <a:path h="170539" w="1523668">
                  <a:moveTo>
                    <a:pt x="0" y="0"/>
                  </a:moveTo>
                  <a:lnTo>
                    <a:pt x="1523668" y="0"/>
                  </a:lnTo>
                  <a:lnTo>
                    <a:pt x="1523668" y="170539"/>
                  </a:lnTo>
                  <a:lnTo>
                    <a:pt x="0" y="170539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23668" cy="21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9665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68081" y="0"/>
            <a:ext cx="7007301" cy="9974806"/>
          </a:xfrm>
          <a:custGeom>
            <a:avLst/>
            <a:gdLst/>
            <a:ahLst/>
            <a:cxnLst/>
            <a:rect r="r" b="b" t="t" l="l"/>
            <a:pathLst>
              <a:path h="9974806" w="7007301">
                <a:moveTo>
                  <a:pt x="0" y="0"/>
                </a:moveTo>
                <a:lnTo>
                  <a:pt x="7007300" y="0"/>
                </a:lnTo>
                <a:lnTo>
                  <a:pt x="7007300" y="9974806"/>
                </a:lnTo>
                <a:lnTo>
                  <a:pt x="0" y="9974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137" y="600828"/>
            <a:ext cx="8230863" cy="211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8125" spc="-243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156" y="3216121"/>
            <a:ext cx="9560900" cy="549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3190" indent="-281595" lvl="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This project focuses on building an automated analytics system for stock market and portfolio data</a:t>
            </a:r>
          </a:p>
          <a:p>
            <a:pPr algn="just" marL="563190" indent="-281595" lvl="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system processes raw stock prices and trading transactions into analytics-ready insights</a:t>
            </a:r>
          </a:p>
          <a:p>
            <a:pPr algn="just" marL="563190" indent="-281595" lvl="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Emphasis is placed on:</a:t>
            </a:r>
          </a:p>
          <a:p>
            <a:pPr algn="just" marL="1126379" indent="-375460" lvl="2">
              <a:lnSpc>
                <a:spcPts val="3651"/>
              </a:lnSpc>
              <a:buFont typeface="Arial"/>
              <a:buChar char="⚬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quality and consistency</a:t>
            </a:r>
          </a:p>
          <a:p>
            <a:pPr algn="just" marL="1126379" indent="-375460" lvl="2">
              <a:lnSpc>
                <a:spcPts val="3651"/>
              </a:lnSpc>
              <a:buFont typeface="Arial"/>
              <a:buChar char="⚬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Automated workflow execution</a:t>
            </a:r>
          </a:p>
          <a:p>
            <a:pPr algn="just" marL="1126379" indent="-375460" lvl="2">
              <a:lnSpc>
                <a:spcPts val="3651"/>
              </a:lnSpc>
              <a:buFont typeface="Arial"/>
              <a:buChar char="⚬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Scalable analytics</a:t>
            </a: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just" marL="1126379" indent="-375460" lvl="2">
              <a:lnSpc>
                <a:spcPts val="3651"/>
              </a:lnSpc>
              <a:buFont typeface="Arial"/>
              <a:buChar char="⚬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Busin</a:t>
            </a: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ess-oriented visualization</a:t>
            </a:r>
          </a:p>
          <a:p>
            <a:pPr algn="just" marL="563190" indent="-281595" lvl="1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mirrors real-world financial analytics pipelines used in industry</a:t>
            </a:r>
          </a:p>
          <a:p>
            <a:pPr algn="just">
              <a:lnSpc>
                <a:spcPts val="36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599259" y="201930"/>
            <a:ext cx="4748684" cy="5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Workflow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9758" y="2239538"/>
            <a:ext cx="6933838" cy="5509250"/>
          </a:xfrm>
          <a:custGeom>
            <a:avLst/>
            <a:gdLst/>
            <a:ahLst/>
            <a:cxnLst/>
            <a:rect r="r" b="b" t="t" l="l"/>
            <a:pathLst>
              <a:path h="5509250" w="6933838">
                <a:moveTo>
                  <a:pt x="0" y="0"/>
                </a:moveTo>
                <a:lnTo>
                  <a:pt x="6933839" y="0"/>
                </a:lnTo>
                <a:lnTo>
                  <a:pt x="6933839" y="5509250"/>
                </a:lnTo>
                <a:lnTo>
                  <a:pt x="0" y="550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4930" y="2288516"/>
            <a:ext cx="7712704" cy="509351"/>
            <a:chOff x="0" y="0"/>
            <a:chExt cx="2354839" cy="15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4839" cy="155515"/>
            </a:xfrm>
            <a:custGeom>
              <a:avLst/>
              <a:gdLst/>
              <a:ahLst/>
              <a:cxnLst/>
              <a:rect r="r" b="b" t="t" l="l"/>
              <a:pathLst>
                <a:path h="155515" w="2354839">
                  <a:moveTo>
                    <a:pt x="0" y="0"/>
                  </a:moveTo>
                  <a:lnTo>
                    <a:pt x="2354839" y="0"/>
                  </a:lnTo>
                  <a:lnTo>
                    <a:pt x="2354839" y="155515"/>
                  </a:lnTo>
                  <a:lnTo>
                    <a:pt x="0" y="155515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54839" cy="20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7201" y="661165"/>
            <a:ext cx="7630433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Context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412" y="2991490"/>
            <a:ext cx="9408888" cy="689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 market data is time-series based and sensitive to missing or irregular trading days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Manual analysis is not scalable and often inconsistent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data is usually fragmented across multiple files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There is a need for: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Automated processing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Reliable return and risk calculations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 consolidated analytical view</a:t>
            </a: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6366" y="1717358"/>
            <a:ext cx="6689702" cy="5619350"/>
          </a:xfrm>
          <a:custGeom>
            <a:avLst/>
            <a:gdLst/>
            <a:ahLst/>
            <a:cxnLst/>
            <a:rect r="r" b="b" t="t" l="l"/>
            <a:pathLst>
              <a:path h="5619350" w="6689702">
                <a:moveTo>
                  <a:pt x="0" y="0"/>
                </a:moveTo>
                <a:lnTo>
                  <a:pt x="6689702" y="0"/>
                </a:lnTo>
                <a:lnTo>
                  <a:pt x="6689702" y="5619350"/>
                </a:lnTo>
                <a:lnTo>
                  <a:pt x="0" y="561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5528" y="2452291"/>
            <a:ext cx="9458599" cy="514009"/>
            <a:chOff x="0" y="0"/>
            <a:chExt cx="2887894" cy="156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7894" cy="156937"/>
            </a:xfrm>
            <a:custGeom>
              <a:avLst/>
              <a:gdLst/>
              <a:ahLst/>
              <a:cxnLst/>
              <a:rect r="r" b="b" t="t" l="l"/>
              <a:pathLst>
                <a:path h="156937" w="2887894">
                  <a:moveTo>
                    <a:pt x="0" y="0"/>
                  </a:moveTo>
                  <a:lnTo>
                    <a:pt x="2887894" y="0"/>
                  </a:lnTo>
                  <a:lnTo>
                    <a:pt x="2887894" y="156937"/>
                  </a:lnTo>
                  <a:lnTo>
                    <a:pt x="0" y="15693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87894" cy="204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5528" y="894433"/>
            <a:ext cx="9848599" cy="207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2"/>
              </a:lnSpc>
            </a:pPr>
            <a:r>
              <a:rPr lang="en-US" sz="7952" spc="-238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Scope and Technology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093" y="3448877"/>
            <a:ext cx="10628169" cy="593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Data Scope:</a:t>
            </a:r>
          </a:p>
          <a:p>
            <a:pPr algn="just" marL="608848" indent="-304424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stock price data for:</a:t>
            </a:r>
          </a:p>
          <a:p>
            <a:pPr algn="just" marL="1217695" indent="-405898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AAPL, MSFT, GOOGL</a:t>
            </a:r>
          </a:p>
          <a:p>
            <a:pPr algn="just" marL="608848" indent="-304424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Attributes processed:</a:t>
            </a:r>
          </a:p>
          <a:p>
            <a:pPr algn="just" marL="1217695" indent="-405898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Open, High, Low, Close, Volume</a:t>
            </a:r>
          </a:p>
          <a:p>
            <a:pPr algn="just" marL="608848" indent="-304424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Simulated portfolio transaction data:</a:t>
            </a:r>
          </a:p>
          <a:p>
            <a:pPr algn="just" marL="1217695" indent="-405898" lvl="2">
              <a:lnSpc>
                <a:spcPts val="3948"/>
              </a:lnSpc>
              <a:buFont typeface="Arial"/>
              <a:buChar char="⚬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Buy/</a:t>
            </a: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Sell trades, quantity, trade price</a:t>
            </a:r>
          </a:p>
          <a:p>
            <a:pPr algn="just" marL="608848" indent="-304424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</a:t>
            </a: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ata handled entirely using structured CSV-based workflows</a:t>
            </a:r>
          </a:p>
          <a:p>
            <a:pPr algn="just">
              <a:lnSpc>
                <a:spcPts val="3948"/>
              </a:lnSpc>
            </a:pPr>
            <a:r>
              <a:rPr lang="en-US" sz="2820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Technology Stack: </a:t>
            </a:r>
            <a:r>
              <a:rPr lang="en-US" sz="282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Python, Pandas, NumPy, Apache Airflow, Databricks, CSV-based storage, Power BI</a:t>
            </a:r>
          </a:p>
          <a:p>
            <a:pPr algn="just">
              <a:lnSpc>
                <a:spcPts val="3948"/>
              </a:lnSpc>
            </a:pPr>
          </a:p>
          <a:p>
            <a:pPr algn="just">
              <a:lnSpc>
                <a:spcPts val="394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0133" y="2853057"/>
            <a:ext cx="7483967" cy="310547"/>
            <a:chOff x="0" y="0"/>
            <a:chExt cx="2285001" cy="948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5001" cy="94816"/>
            </a:xfrm>
            <a:custGeom>
              <a:avLst/>
              <a:gdLst/>
              <a:ahLst/>
              <a:cxnLst/>
              <a:rect r="r" b="b" t="t" l="l"/>
              <a:pathLst>
                <a:path h="94816" w="2285001">
                  <a:moveTo>
                    <a:pt x="0" y="0"/>
                  </a:moveTo>
                  <a:lnTo>
                    <a:pt x="2285001" y="0"/>
                  </a:lnTo>
                  <a:lnTo>
                    <a:pt x="2285001" y="94816"/>
                  </a:lnTo>
                  <a:lnTo>
                    <a:pt x="0" y="94816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85001" cy="142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311219"/>
            <a:ext cx="3729869" cy="7316656"/>
          </a:xfrm>
          <a:custGeom>
            <a:avLst/>
            <a:gdLst/>
            <a:ahLst/>
            <a:cxnLst/>
            <a:rect r="r" b="b" t="t" l="l"/>
            <a:pathLst>
              <a:path h="7316656" w="3729869">
                <a:moveTo>
                  <a:pt x="0" y="0"/>
                </a:moveTo>
                <a:lnTo>
                  <a:pt x="3729869" y="0"/>
                </a:lnTo>
                <a:lnTo>
                  <a:pt x="3729869" y="7316657"/>
                </a:lnTo>
                <a:lnTo>
                  <a:pt x="0" y="7316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86" r="-11732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80133" y="1181100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Architectcure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0547" y="4163957"/>
            <a:ext cx="11347453" cy="42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follows the Medallion Architecture: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Bronze: Raw data ingestion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Silver: Cleaning and standardization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Gold: Aggregated analytics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orchestrates the execution of all layers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Az</a:t>
            </a: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ure Databricks is used for scalable analytics processing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consumes gold-layer outputs for visualization</a:t>
            </a:r>
          </a:p>
          <a:p>
            <a:pPr algn="just">
              <a:lnSpc>
                <a:spcPts val="4215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4827500" y="1836102"/>
            <a:ext cx="0" cy="45402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-5400000">
            <a:off x="3855425" y="3983560"/>
            <a:ext cx="2345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quality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83504"/>
            <a:ext cx="8469219" cy="420173"/>
            <a:chOff x="0" y="0"/>
            <a:chExt cx="2585817" cy="128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817" cy="128287"/>
            </a:xfrm>
            <a:custGeom>
              <a:avLst/>
              <a:gdLst/>
              <a:ahLst/>
              <a:cxnLst/>
              <a:rect r="r" b="b" t="t" l="l"/>
              <a:pathLst>
                <a:path h="128287" w="2585817">
                  <a:moveTo>
                    <a:pt x="0" y="0"/>
                  </a:moveTo>
                  <a:lnTo>
                    <a:pt x="2585817" y="0"/>
                  </a:lnTo>
                  <a:lnTo>
                    <a:pt x="2585817" y="128287"/>
                  </a:lnTo>
                  <a:lnTo>
                    <a:pt x="0" y="12828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85817" cy="175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392757"/>
            <a:ext cx="868419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Bronze Layer: Data Ingestion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4567" y="4001961"/>
            <a:ext cx="11015640" cy="412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044" indent="-315522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Individual stock CSV files (AAPL, MSFT, GOOGL) are loaded using Pandas</a:t>
            </a:r>
          </a:p>
          <a:p>
            <a:pPr algn="just" marL="631044" indent="-315522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Each dataset is tagged with a stock identifier column</a:t>
            </a:r>
          </a:p>
          <a:p>
            <a:pPr algn="just" marL="631044" indent="-315522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</a:t>
            </a: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ll stock datasets are merged into a single DataFrame</a:t>
            </a:r>
          </a:p>
          <a:p>
            <a:pPr algn="just" marL="631044" indent="-315522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transaction data is i</a:t>
            </a: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ngested separately from CSV files</a:t>
            </a:r>
          </a:p>
          <a:p>
            <a:pPr algn="just" marL="631044" indent="-315522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is written to processed storage without</a:t>
            </a:r>
            <a:r>
              <a:rPr lang="en-US" sz="292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cleansing or calculations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684869" y="1240357"/>
            <a:ext cx="5652412" cy="7348918"/>
            <a:chOff x="0" y="0"/>
            <a:chExt cx="1200275" cy="1560523"/>
          </a:xfrm>
        </p:grpSpPr>
        <p:sp>
          <p:nvSpPr>
            <p:cNvPr name="Freeform 12" id="12"/>
            <p:cNvSpPr/>
            <p:nvPr/>
          </p:nvSpPr>
          <p:spPr>
            <a:xfrm flipH="false" flipV="false" rot="-24000">
              <a:off x="-5051" y="-3790"/>
              <a:ext cx="1210377" cy="1568102"/>
            </a:xfrm>
            <a:custGeom>
              <a:avLst/>
              <a:gdLst/>
              <a:ahLst/>
              <a:cxnLst/>
              <a:rect r="r" b="b" t="t" l="l"/>
              <a:pathLst>
                <a:path h="1568102" w="1210377">
                  <a:moveTo>
                    <a:pt x="65298" y="2"/>
                  </a:moveTo>
                  <a:lnTo>
                    <a:pt x="1155973" y="7616"/>
                  </a:lnTo>
                  <a:cubicBezTo>
                    <a:pt x="1186230" y="7827"/>
                    <a:pt x="1210587" y="32527"/>
                    <a:pt x="1210376" y="62784"/>
                  </a:cubicBezTo>
                  <a:lnTo>
                    <a:pt x="1200246" y="1513698"/>
                  </a:lnTo>
                  <a:cubicBezTo>
                    <a:pt x="1200145" y="1528228"/>
                    <a:pt x="1194275" y="1542123"/>
                    <a:pt x="1183929" y="1552325"/>
                  </a:cubicBezTo>
                  <a:cubicBezTo>
                    <a:pt x="1173583" y="1562528"/>
                    <a:pt x="1159608" y="1568203"/>
                    <a:pt x="1145078" y="1568101"/>
                  </a:cubicBezTo>
                  <a:lnTo>
                    <a:pt x="54404" y="1560487"/>
                  </a:lnTo>
                  <a:cubicBezTo>
                    <a:pt x="24147" y="1560275"/>
                    <a:pt x="-210" y="1535576"/>
                    <a:pt x="1" y="1505319"/>
                  </a:cubicBezTo>
                  <a:lnTo>
                    <a:pt x="10130" y="54405"/>
                  </a:lnTo>
                  <a:cubicBezTo>
                    <a:pt x="10342" y="24148"/>
                    <a:pt x="35041" y="-209"/>
                    <a:pt x="65298" y="2"/>
                  </a:cubicBezTo>
                  <a:close/>
                </a:path>
              </a:pathLst>
            </a:custGeom>
            <a:blipFill>
              <a:blip r:embed="rId4"/>
              <a:stretch>
                <a:fillRect l="-3775" t="-2380" r="-1901" b="-4246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9275" y="3038736"/>
            <a:ext cx="7857402" cy="525136"/>
            <a:chOff x="0" y="0"/>
            <a:chExt cx="2399018" cy="160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9018" cy="160334"/>
            </a:xfrm>
            <a:custGeom>
              <a:avLst/>
              <a:gdLst/>
              <a:ahLst/>
              <a:cxnLst/>
              <a:rect r="r" b="b" t="t" l="l"/>
              <a:pathLst>
                <a:path h="160334" w="2399018">
                  <a:moveTo>
                    <a:pt x="0" y="0"/>
                  </a:moveTo>
                  <a:lnTo>
                    <a:pt x="2399018" y="0"/>
                  </a:lnTo>
                  <a:lnTo>
                    <a:pt x="2399018" y="160334"/>
                  </a:lnTo>
                  <a:lnTo>
                    <a:pt x="0" y="160334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99018" cy="207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044" y="609427"/>
            <a:ext cx="6791842" cy="8492811"/>
          </a:xfrm>
          <a:custGeom>
            <a:avLst/>
            <a:gdLst/>
            <a:ahLst/>
            <a:cxnLst/>
            <a:rect r="r" b="b" t="t" l="l"/>
            <a:pathLst>
              <a:path h="8492811" w="6791842">
                <a:moveTo>
                  <a:pt x="0" y="0"/>
                </a:moveTo>
                <a:lnTo>
                  <a:pt x="6791842" y="0"/>
                </a:lnTo>
                <a:lnTo>
                  <a:pt x="6791842" y="8492811"/>
                </a:lnTo>
                <a:lnTo>
                  <a:pt x="0" y="8492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40" r="-2271" b="-2061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4806" y="601633"/>
            <a:ext cx="9114494" cy="296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9"/>
              </a:lnSpc>
            </a:pPr>
            <a:r>
              <a:rPr lang="en-US" sz="7689" spc="-230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Silver Layer: Data Cleaning &amp;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2717" y="3845165"/>
            <a:ext cx="10415283" cy="389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type standardization and date parsing are applied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Records are sorted by stock and trading date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values in price and volume columns are handled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ime-series continuity is maintained for return calculations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Derived metrics are computed: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returns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Cumulative returns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oving averages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18" y="2679056"/>
            <a:ext cx="10851338" cy="468927"/>
            <a:chOff x="0" y="0"/>
            <a:chExt cx="3313125" cy="143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3125" cy="143173"/>
            </a:xfrm>
            <a:custGeom>
              <a:avLst/>
              <a:gdLst/>
              <a:ahLst/>
              <a:cxnLst/>
              <a:rect r="r" b="b" t="t" l="l"/>
              <a:pathLst>
                <a:path h="143173" w="3313125">
                  <a:moveTo>
                    <a:pt x="0" y="0"/>
                  </a:moveTo>
                  <a:lnTo>
                    <a:pt x="3313125" y="0"/>
                  </a:lnTo>
                  <a:lnTo>
                    <a:pt x="3313125" y="143173"/>
                  </a:lnTo>
                  <a:lnTo>
                    <a:pt x="0" y="14317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13125" cy="190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52987" y="3434788"/>
            <a:ext cx="6778346" cy="4929706"/>
          </a:xfrm>
          <a:custGeom>
            <a:avLst/>
            <a:gdLst/>
            <a:ahLst/>
            <a:cxnLst/>
            <a:rect r="r" b="b" t="t" l="l"/>
            <a:pathLst>
              <a:path h="4929706" w="6778346">
                <a:moveTo>
                  <a:pt x="0" y="0"/>
                </a:moveTo>
                <a:lnTo>
                  <a:pt x="6778346" y="0"/>
                </a:lnTo>
                <a:lnTo>
                  <a:pt x="6778346" y="4929706"/>
                </a:lnTo>
                <a:lnTo>
                  <a:pt x="0" y="492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218" y="1272083"/>
            <a:ext cx="10258674" cy="187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7249" spc="-217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Transaction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704" y="3368113"/>
            <a:ext cx="10720187" cy="40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transaction data is ingested using Python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Invalid records are removed based on: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trade dates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id quantities o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 prices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Incorrect trade types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Cleaned tr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ansaction data is prepared for portfolio analytics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Enables accurate investment and profit/loss analysis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5566" y="2184745"/>
            <a:ext cx="11462625" cy="385539"/>
            <a:chOff x="0" y="0"/>
            <a:chExt cx="3499762" cy="117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9762" cy="117713"/>
            </a:xfrm>
            <a:custGeom>
              <a:avLst/>
              <a:gdLst/>
              <a:ahLst/>
              <a:cxnLst/>
              <a:rect r="r" b="b" t="t" l="l"/>
              <a:pathLst>
                <a:path h="117713" w="3499762">
                  <a:moveTo>
                    <a:pt x="0" y="0"/>
                  </a:moveTo>
                  <a:lnTo>
                    <a:pt x="3499762" y="0"/>
                  </a:lnTo>
                  <a:lnTo>
                    <a:pt x="3499762" y="117713"/>
                  </a:lnTo>
                  <a:lnTo>
                    <a:pt x="0" y="11771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99762" cy="16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7888"/>
            <a:ext cx="5010495" cy="7520443"/>
          </a:xfrm>
          <a:custGeom>
            <a:avLst/>
            <a:gdLst/>
            <a:ahLst/>
            <a:cxnLst/>
            <a:rect r="r" b="b" t="t" l="l"/>
            <a:pathLst>
              <a:path h="7520443" w="5010495">
                <a:moveTo>
                  <a:pt x="0" y="0"/>
                </a:moveTo>
                <a:lnTo>
                  <a:pt x="5010495" y="0"/>
                </a:lnTo>
                <a:lnTo>
                  <a:pt x="5010495" y="7520443"/>
                </a:lnTo>
                <a:lnTo>
                  <a:pt x="0" y="7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Alice"/>
                <a:ea typeface="Alice"/>
                <a:cs typeface="Alice"/>
                <a:sym typeface="Alice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8469" y="433581"/>
            <a:ext cx="1141972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Gold Layer: </a:t>
            </a:r>
          </a:p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5566" y="3343736"/>
            <a:ext cx="11652434" cy="436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Databricks notebooks are used for analytical transformations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Aggregations and summaries are generated for: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io performance and profit/loss 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Stock-le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vel performance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met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rics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Sub-sector perform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ance analysis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Gold-layer tables are optimized for reporting and dashboards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Outputs serve as a single source of truth for visualization</a:t>
            </a:r>
          </a:p>
          <a:p>
            <a:pPr algn="just">
              <a:lnSpc>
                <a:spcPts val="432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DAG9cXQ4xwk</dc:identifier>
  <dcterms:modified xsi:type="dcterms:W3CDTF">2011-08-01T06:04:30Z</dcterms:modified>
  <cp:revision>1</cp:revision>
  <dc:title>Stock Trading &amp; Investment Performance Analytics System</dc:title>
</cp:coreProperties>
</file>